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8" r:id="rId8"/>
    <p:sldId id="266" r:id="rId9"/>
    <p:sldId id="259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06D720-B016-4AF3-924F-AC7AB33D4F3E}" v="55" dt="2021-06-19T19:48:23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Stites" userId="608cae9a-1f31-4def-8578-b00220962a7a" providerId="ADAL" clId="{30B16537-FA55-46E4-A2D0-CF299901C641}"/>
    <pc:docChg chg="modSld">
      <pc:chgData name="Jeff Stites" userId="608cae9a-1f31-4def-8578-b00220962a7a" providerId="ADAL" clId="{30B16537-FA55-46E4-A2D0-CF299901C641}" dt="2021-06-19T20:08:17.149" v="11" actId="20577"/>
      <pc:docMkLst>
        <pc:docMk/>
      </pc:docMkLst>
      <pc:sldChg chg="modSp mod">
        <pc:chgData name="Jeff Stites" userId="608cae9a-1f31-4def-8578-b00220962a7a" providerId="ADAL" clId="{30B16537-FA55-46E4-A2D0-CF299901C641}" dt="2021-06-19T20:08:17.149" v="11" actId="20577"/>
        <pc:sldMkLst>
          <pc:docMk/>
          <pc:sldMk cId="3816531971" sldId="258"/>
        </pc:sldMkLst>
        <pc:spChg chg="mod">
          <ac:chgData name="Jeff Stites" userId="608cae9a-1f31-4def-8578-b00220962a7a" providerId="ADAL" clId="{30B16537-FA55-46E4-A2D0-CF299901C641}" dt="2021-06-19T20:08:17.149" v="11" actId="20577"/>
          <ac:spMkLst>
            <pc:docMk/>
            <pc:sldMk cId="3816531971" sldId="258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Neighborhood Financial Snapshot with </a:t>
            </a:r>
            <a:r>
              <a:rPr lang="en-US" dirty="0" err="1"/>
              <a:t>CSG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CPP Funding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20000</c:v>
                </c:pt>
                <c:pt idx="1">
                  <c:v>10000</c:v>
                </c:pt>
                <c:pt idx="2">
                  <c:v>11000</c:v>
                </c:pt>
                <c:pt idx="3">
                  <c:v>12000</c:v>
                </c:pt>
                <c:pt idx="4">
                  <c:v>13000</c:v>
                </c:pt>
                <c:pt idx="5">
                  <c:v>14000</c:v>
                </c:pt>
                <c:pt idx="6">
                  <c:v>15000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AF5-4BA1-B11C-984AA60C91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CSG Funding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0</c:v>
                </c:pt>
                <c:pt idx="1">
                  <c:v>5000</c:v>
                </c:pt>
                <c:pt idx="2">
                  <c:v>5500</c:v>
                </c:pt>
                <c:pt idx="3">
                  <c:v>5700</c:v>
                </c:pt>
                <c:pt idx="4">
                  <c:v>5900</c:v>
                </c:pt>
                <c:pt idx="5">
                  <c:v>6100</c:v>
                </c:pt>
                <c:pt idx="6">
                  <c:v>15000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AF5-4BA1-B11C-984AA60C91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Funding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20000</c:v>
                </c:pt>
                <c:pt idx="1">
                  <c:v>15000</c:v>
                </c:pt>
                <c:pt idx="2">
                  <c:v>16500</c:v>
                </c:pt>
                <c:pt idx="3">
                  <c:v>17700</c:v>
                </c:pt>
                <c:pt idx="4">
                  <c:v>18900</c:v>
                </c:pt>
                <c:pt idx="5">
                  <c:v>20100</c:v>
                </c:pt>
                <c:pt idx="6">
                  <c:v>30000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AF5-4BA1-B11C-984AA60C9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7330424"/>
        <c:axId val="307331992"/>
      </c:lineChart>
      <c:catAx>
        <c:axId val="30733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331992"/>
        <c:crosses val="autoZero"/>
        <c:auto val="1"/>
        <c:lblAlgn val="ctr"/>
        <c:lblOffset val="100"/>
        <c:noMultiLvlLbl val="0"/>
      </c:catAx>
      <c:valAx>
        <c:axId val="307331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33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4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3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8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1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2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4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5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8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6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BDBF-65D6-4693-9965-0F799DF10BAF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6FAB-7FFC-4D1D-AD61-363B7332B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6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Neighborhood Community Solar Garden Initiative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53C15C2D-D30D-48B6-B598-14EBDABAE223}" type="datetime1">
              <a:rPr lang="en-US" smtClean="0"/>
              <a:t>6/20/2021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89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Program – City-Wide Financial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return on NRP funds-25 years: $15,500,000</a:t>
            </a:r>
          </a:p>
          <a:p>
            <a:r>
              <a:rPr lang="en-US" dirty="0"/>
              <a:t>Net Benefits to Households-25 years: $10,000</a:t>
            </a:r>
          </a:p>
          <a:p>
            <a:r>
              <a:rPr lang="en-US" dirty="0"/>
              <a:t>Wages and benefits of 25 solar workers-25 years: $35,000,000</a:t>
            </a:r>
          </a:p>
        </p:txBody>
      </p:sp>
    </p:spTree>
    <p:extLst>
      <p:ext uri="{BB962C8B-B14F-4D97-AF65-F5344CB8AC3E}">
        <p14:creationId xmlns:p14="http://schemas.microsoft.com/office/powerpoint/2010/main" val="1268497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1163"/>
            <a:ext cx="10515600" cy="1325563"/>
          </a:xfrm>
        </p:spPr>
        <p:txBody>
          <a:bodyPr/>
          <a:lstStyle/>
          <a:p>
            <a:r>
              <a:rPr lang="en-US" dirty="0"/>
              <a:t>Timeline and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EPA funded modeling with Hawthorne neighborhood-Summer 2021</a:t>
            </a:r>
          </a:p>
          <a:p>
            <a:r>
              <a:rPr lang="en-US" dirty="0"/>
              <a:t>Identify initial projects sites in multiple areas of the City-Fall 2021</a:t>
            </a:r>
          </a:p>
          <a:p>
            <a:r>
              <a:rPr lang="en-US" dirty="0"/>
              <a:t>Identify initial neighborhood partners-Fall 2021</a:t>
            </a:r>
          </a:p>
          <a:p>
            <a:r>
              <a:rPr lang="en-US" dirty="0"/>
              <a:t>Initial project due diligence, financing commitment-Winter 2021-22</a:t>
            </a:r>
          </a:p>
          <a:p>
            <a:r>
              <a:rPr lang="en-US" dirty="0"/>
              <a:t>Recruitment and skills training of solar workers-Winter 2021-22</a:t>
            </a:r>
          </a:p>
          <a:p>
            <a:r>
              <a:rPr lang="en-US" dirty="0"/>
              <a:t>Design and installation of first projects-Spring-Fall  2022</a:t>
            </a:r>
          </a:p>
          <a:p>
            <a:r>
              <a:rPr lang="en-US" dirty="0"/>
              <a:t>Evaluate initial work and draft schedule for 2023-24-Winter 2022-23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7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Leverage long-dormant NEIGHBORHOOD </a:t>
            </a:r>
            <a:r>
              <a:rPr lang="en-US" sz="2600" dirty="0" err="1"/>
              <a:t>NRP</a:t>
            </a:r>
            <a:r>
              <a:rPr lang="en-US" sz="2600" dirty="0"/>
              <a:t> balances to develop Community Solar Gardens</a:t>
            </a:r>
          </a:p>
          <a:p>
            <a:r>
              <a:rPr lang="en-US" sz="2600" dirty="0"/>
              <a:t>Deliver significant, multi-decade financial benefits to NEIGHBORHOOD </a:t>
            </a:r>
            <a:r>
              <a:rPr lang="en-US" sz="2600" dirty="0" err="1"/>
              <a:t>neighborhood</a:t>
            </a:r>
            <a:r>
              <a:rPr lang="en-US" sz="2600" dirty="0"/>
              <a:t> council via </a:t>
            </a:r>
            <a:r>
              <a:rPr lang="en-US" sz="2600" dirty="0" err="1"/>
              <a:t>CSG</a:t>
            </a:r>
            <a:r>
              <a:rPr lang="en-US" sz="2600" dirty="0"/>
              <a:t> ownership </a:t>
            </a:r>
          </a:p>
          <a:p>
            <a:r>
              <a:rPr lang="en-US" sz="2600" dirty="0"/>
              <a:t>Expand access to solar energy benefits for NEIGHBORHOOD residents</a:t>
            </a:r>
          </a:p>
          <a:p>
            <a:r>
              <a:rPr lang="en-US" sz="2600" dirty="0"/>
              <a:t>Demonstrate equitable sharing of solar energy benefits</a:t>
            </a:r>
          </a:p>
          <a:p>
            <a:pPr lvl="1"/>
            <a:r>
              <a:rPr lang="en-US" sz="2200" dirty="0" err="1"/>
              <a:t>CSGs</a:t>
            </a:r>
            <a:r>
              <a:rPr lang="en-US" sz="2200" dirty="0"/>
              <a:t> can be targeted for renters, households below 80% AMI</a:t>
            </a:r>
            <a:endParaRPr lang="en-US" sz="2600" dirty="0"/>
          </a:p>
          <a:p>
            <a:r>
              <a:rPr lang="en-US" sz="2600" dirty="0"/>
              <a:t>Support local job training in solar and energy-related careers</a:t>
            </a:r>
          </a:p>
          <a:p>
            <a:pPr lvl="1"/>
            <a:r>
              <a:rPr lang="en-US" sz="2200" dirty="0"/>
              <a:t>Job training targeted for low-income, </a:t>
            </a:r>
            <a:r>
              <a:rPr lang="en-US" sz="2200" dirty="0" err="1"/>
              <a:t>BIPOC</a:t>
            </a:r>
            <a:r>
              <a:rPr lang="en-US" sz="2200" dirty="0"/>
              <a:t> youth and young adults</a:t>
            </a:r>
            <a:endParaRPr lang="en-US" sz="2600" dirty="0"/>
          </a:p>
          <a:p>
            <a:r>
              <a:rPr lang="en-US" sz="2600" dirty="0"/>
              <a:t>Support MPS solar and renewable energy STEM education</a:t>
            </a:r>
          </a:p>
          <a:p>
            <a:pPr lvl="1"/>
            <a:r>
              <a:rPr lang="en-US" sz="2200" dirty="0"/>
              <a:t> Broad-based STEM teaching tools for youth and adults</a:t>
            </a:r>
            <a:endParaRPr lang="en-US" sz="2600" dirty="0"/>
          </a:p>
          <a:p>
            <a:r>
              <a:rPr lang="en-US" sz="2600" dirty="0"/>
              <a:t>Contribute to City’s efforts to combat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1762274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Minneapolis Neighborhoods: funding (</a:t>
            </a:r>
            <a:r>
              <a:rPr lang="en-US" dirty="0" err="1"/>
              <a:t>NRP</a:t>
            </a:r>
            <a:r>
              <a:rPr lang="en-US" dirty="0"/>
              <a:t>), governance, promotion</a:t>
            </a:r>
          </a:p>
          <a:p>
            <a:r>
              <a:rPr lang="en-US" dirty="0"/>
              <a:t>Minneapolis Climate Action: project management, promotion</a:t>
            </a:r>
          </a:p>
          <a:p>
            <a:r>
              <a:rPr lang="en-US" dirty="0"/>
              <a:t>Renewable Energy Partners: project development, job training</a:t>
            </a:r>
          </a:p>
          <a:p>
            <a:r>
              <a:rPr lang="en-US" dirty="0"/>
              <a:t>Minneapolis Public Schools:  Curriculum and STEM program partner</a:t>
            </a:r>
          </a:p>
          <a:p>
            <a:r>
              <a:rPr lang="en-US" dirty="0"/>
              <a:t>Center for Energy and Environment [??]:  Energy Audit and Retrofit Partner</a:t>
            </a:r>
          </a:p>
          <a:p>
            <a:r>
              <a:rPr lang="en-US" dirty="0"/>
              <a:t>Tax Equity Partner: financing of tax credits and construction</a:t>
            </a:r>
          </a:p>
        </p:txBody>
      </p:sp>
    </p:spTree>
    <p:extLst>
      <p:ext uri="{BB962C8B-B14F-4D97-AF65-F5344CB8AC3E}">
        <p14:creationId xmlns:p14="http://schemas.microsoft.com/office/powerpoint/2010/main" val="381653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Equity and Environmental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training targeted for low-income, BIPOC youth and young adults</a:t>
            </a:r>
          </a:p>
          <a:p>
            <a:r>
              <a:rPr lang="en-US" dirty="0"/>
              <a:t>Broad-based STEM teaching tools for youth and adults</a:t>
            </a:r>
          </a:p>
          <a:p>
            <a:r>
              <a:rPr lang="en-US" dirty="0"/>
              <a:t>CSGs can be targeted for renters, households below 80% AMI</a:t>
            </a:r>
          </a:p>
          <a:p>
            <a:r>
              <a:rPr lang="en-US" dirty="0"/>
              <a:t>Supports MCA community engagement re: clean energy transition</a:t>
            </a:r>
          </a:p>
          <a:p>
            <a:r>
              <a:rPr lang="en-US" dirty="0"/>
              <a:t>Solar power will reduce CO2 emissions by 28,500 tons per year</a:t>
            </a:r>
          </a:p>
          <a:p>
            <a:r>
              <a:rPr lang="en-US" dirty="0"/>
              <a:t>Emissions reduction is equivalent to planting 72,857 tree seedlings</a:t>
            </a:r>
          </a:p>
          <a:p>
            <a:r>
              <a:rPr lang="en-US" dirty="0"/>
              <a:t>Creates foundation for greater energy resiliency, grid stability</a:t>
            </a:r>
          </a:p>
        </p:txBody>
      </p:sp>
    </p:spTree>
    <p:extLst>
      <p:ext uri="{BB962C8B-B14F-4D97-AF65-F5344CB8AC3E}">
        <p14:creationId xmlns:p14="http://schemas.microsoft.com/office/powerpoint/2010/main" val="3319188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3D6C3B-2B64-487D-BBA5-57F7055A7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NEIGHBORHOOD Snapshot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C0F17B-D519-46D7-A50E-06A2FF8CD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NEIGHBORHOOD </a:t>
            </a:r>
            <a:r>
              <a:rPr lang="en-US" dirty="0" err="1"/>
              <a:t>Neighborhood</a:t>
            </a:r>
            <a:r>
              <a:rPr lang="en-US" dirty="0"/>
              <a:t> Council </a:t>
            </a:r>
            <a:r>
              <a:rPr lang="en-US" dirty="0" err="1"/>
              <a:t>NRP</a:t>
            </a:r>
            <a:r>
              <a:rPr lang="en-US" dirty="0"/>
              <a:t> Balances</a:t>
            </a:r>
          </a:p>
          <a:p>
            <a:pPr lvl="1"/>
            <a:r>
              <a:rPr lang="en-US" dirty="0"/>
              <a:t>Phase 1</a:t>
            </a:r>
          </a:p>
          <a:p>
            <a:pPr lvl="1"/>
            <a:r>
              <a:rPr lang="en-US" dirty="0"/>
              <a:t>Phase 2</a:t>
            </a:r>
          </a:p>
          <a:p>
            <a:r>
              <a:rPr lang="en-US" dirty="0"/>
              <a:t>Proposed NEIGHBORHOOD </a:t>
            </a:r>
            <a:r>
              <a:rPr lang="en-US" dirty="0" err="1"/>
              <a:t>NRP</a:t>
            </a:r>
            <a:r>
              <a:rPr lang="en-US" dirty="0"/>
              <a:t> Contribution to </a:t>
            </a:r>
            <a:r>
              <a:rPr lang="en-US" dirty="0" err="1"/>
              <a:t>CSG</a:t>
            </a:r>
            <a:endParaRPr lang="en-US" dirty="0"/>
          </a:p>
          <a:p>
            <a:r>
              <a:rPr lang="en-US" dirty="0"/>
              <a:t>Partner Neighborhood Organizations [if necessary/desired]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2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4A7A05C0-3947-4FFC-8E60-253C1F0CA5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455978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644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Under-the-Hood Financial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cost to install: $1.85/watt  $40.0 million total project</a:t>
            </a:r>
          </a:p>
          <a:p>
            <a:pPr lvl="1"/>
            <a:r>
              <a:rPr lang="en-US" dirty="0"/>
              <a:t>Out-of-pocket cost to build:  $1.45/watt</a:t>
            </a:r>
          </a:p>
          <a:p>
            <a:pPr lvl="1"/>
            <a:r>
              <a:rPr lang="en-US" dirty="0"/>
              <a:t>Tax equity/charitable donation partner: 10 cents per watt</a:t>
            </a:r>
          </a:p>
          <a:p>
            <a:pPr lvl="1"/>
            <a:r>
              <a:rPr lang="en-US" dirty="0"/>
              <a:t>MCA project management/promotion: 10 cents per watt</a:t>
            </a:r>
          </a:p>
          <a:p>
            <a:pPr lvl="1"/>
            <a:r>
              <a:rPr lang="en-US" dirty="0"/>
              <a:t>REP development/construction margin and training: 20 cents per watt</a:t>
            </a:r>
          </a:p>
          <a:p>
            <a:r>
              <a:rPr lang="en-US" dirty="0"/>
              <a:t>Return on NRP funds: 3% Years 1-5, 7% Years 6-25</a:t>
            </a:r>
          </a:p>
          <a:p>
            <a:r>
              <a:rPr lang="en-US" dirty="0"/>
              <a:t>Enhanced tax equity financing: 75% of total project cost</a:t>
            </a:r>
          </a:p>
          <a:p>
            <a:r>
              <a:rPr lang="en-US" dirty="0"/>
              <a:t>Donation of solar assets to NEIGHBORHOOD after five years</a:t>
            </a:r>
          </a:p>
        </p:txBody>
      </p:sp>
    </p:spTree>
    <p:extLst>
      <p:ext uri="{BB962C8B-B14F-4D97-AF65-F5344CB8AC3E}">
        <p14:creationId xmlns:p14="http://schemas.microsoft.com/office/powerpoint/2010/main" val="2557654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0E357D-EF1C-4C19-A467-E460026C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Neighborhood Resident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63FDC7-235A-4DB5-942C-AB528113C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NEIGHBORHOOD residents subscribing to NEIGHBORHOOD </a:t>
            </a:r>
            <a:r>
              <a:rPr lang="en-US" dirty="0" err="1"/>
              <a:t>CSG</a:t>
            </a:r>
            <a:endParaRPr lang="en-US" dirty="0"/>
          </a:p>
          <a:p>
            <a:pPr lvl="1"/>
            <a:r>
              <a:rPr lang="en-US" dirty="0"/>
              <a:t>Free Energy Retrofit and Consultation</a:t>
            </a:r>
          </a:p>
          <a:p>
            <a:pPr lvl="2"/>
            <a:r>
              <a:rPr lang="en-US" dirty="0"/>
              <a:t>Upgrades to Home or Apartment (LED Lights, Energy Efficient Appliances, Smart Thermostat etc.)</a:t>
            </a:r>
          </a:p>
          <a:p>
            <a:pPr lvl="3"/>
            <a:r>
              <a:rPr lang="en-US" dirty="0"/>
              <a:t>Choose your level: Light retrofit, moderate retrofit, deep retrofit</a:t>
            </a:r>
          </a:p>
          <a:p>
            <a:pPr lvl="2"/>
            <a:r>
              <a:rPr lang="en-US" dirty="0"/>
              <a:t>Conversion to Electric Heat Pump Information</a:t>
            </a:r>
          </a:p>
          <a:p>
            <a:pPr lvl="2"/>
            <a:r>
              <a:rPr lang="en-US" dirty="0"/>
              <a:t>Electric Vehicle Ownership Information</a:t>
            </a:r>
          </a:p>
          <a:p>
            <a:pPr lvl="2"/>
            <a:r>
              <a:rPr lang="en-US" dirty="0"/>
              <a:t>Electric Vehicle Charging Station Information</a:t>
            </a:r>
          </a:p>
          <a:p>
            <a:pPr lvl="2"/>
            <a:r>
              <a:rPr lang="en-US" dirty="0"/>
              <a:t>Battery Back-up Resiliency Information</a:t>
            </a:r>
          </a:p>
          <a:p>
            <a:pPr lvl="1"/>
            <a:r>
              <a:rPr lang="en-US" dirty="0"/>
              <a:t>Annual Net Savings</a:t>
            </a:r>
          </a:p>
          <a:p>
            <a:pPr lvl="2"/>
            <a:r>
              <a:rPr lang="en-US" dirty="0"/>
              <a:t>Savings from Energy Retrofit</a:t>
            </a:r>
          </a:p>
          <a:p>
            <a:pPr lvl="2"/>
            <a:r>
              <a:rPr lang="en-US" dirty="0"/>
              <a:t>Net Subscription Benefit</a:t>
            </a:r>
          </a:p>
        </p:txBody>
      </p:sp>
    </p:spTree>
    <p:extLst>
      <p:ext uri="{BB962C8B-B14F-4D97-AF65-F5344CB8AC3E}">
        <p14:creationId xmlns:p14="http://schemas.microsoft.com/office/powerpoint/2010/main" val="2881965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 Development: City-Wide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21.6 megawatts-dc of solar energy projects across the City as CSGs</a:t>
            </a:r>
          </a:p>
          <a:p>
            <a:r>
              <a:rPr lang="en-US" dirty="0"/>
              <a:t>NRP investment of $10.0 M leveraging $30.0 M of tax equity capital</a:t>
            </a:r>
          </a:p>
          <a:p>
            <a:r>
              <a:rPr lang="en-US" dirty="0"/>
              <a:t>CSG subscriptions for 3,500 households across the City (5 kW each)</a:t>
            </a:r>
          </a:p>
          <a:p>
            <a:r>
              <a:rPr lang="en-US" dirty="0"/>
              <a:t>Monthly savings on utility bills for subscribers of 15-20% ($25-30)</a:t>
            </a:r>
          </a:p>
          <a:p>
            <a:r>
              <a:rPr lang="en-US" dirty="0"/>
              <a:t>Solar skills training and employment for 25 Minneapolis residents</a:t>
            </a:r>
          </a:p>
        </p:txBody>
      </p:sp>
    </p:spTree>
    <p:extLst>
      <p:ext uri="{BB962C8B-B14F-4D97-AF65-F5344CB8AC3E}">
        <p14:creationId xmlns:p14="http://schemas.microsoft.com/office/powerpoint/2010/main" val="2001050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578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Neighborhood Community Solar Garden Initiative </vt:lpstr>
      <vt:lpstr>Project Goals</vt:lpstr>
      <vt:lpstr>Project Partners</vt:lpstr>
      <vt:lpstr>Equity and Environmental Benefits</vt:lpstr>
      <vt:lpstr>NEIGHBORHOOD Snapshot</vt:lpstr>
      <vt:lpstr>PowerPoint Presentation</vt:lpstr>
      <vt:lpstr>Under-the-Hood Financial</vt:lpstr>
      <vt:lpstr>Neighborhood Resident Benefits</vt:lpstr>
      <vt:lpstr>Phase I Development: City-Wide Metrics</vt:lpstr>
      <vt:lpstr>Full Program – City-Wide Financial Benefits</vt:lpstr>
      <vt:lpstr>Timeline and 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Minneapolis Community Solar Garden Initiative</dc:title>
  <dc:creator>Michael Krause</dc:creator>
  <cp:lastModifiedBy>Michael Krause</cp:lastModifiedBy>
  <cp:revision>10</cp:revision>
  <dcterms:created xsi:type="dcterms:W3CDTF">2021-06-10T15:30:17Z</dcterms:created>
  <dcterms:modified xsi:type="dcterms:W3CDTF">2021-06-20T20:18:06Z</dcterms:modified>
</cp:coreProperties>
</file>